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64" r:id="rId4"/>
    <p:sldId id="261" r:id="rId5"/>
    <p:sldId id="262" r:id="rId6"/>
    <p:sldId id="263" r:id="rId7"/>
    <p:sldId id="260" r:id="rId8"/>
    <p:sldId id="268" r:id="rId9"/>
    <p:sldId id="266" r:id="rId10"/>
    <p:sldId id="267" r:id="rId11"/>
    <p:sldId id="269" r:id="rId12"/>
    <p:sldId id="274" r:id="rId13"/>
    <p:sldId id="275" r:id="rId14"/>
    <p:sldId id="273" r:id="rId15"/>
    <p:sldId id="272" r:id="rId16"/>
    <p:sldId id="277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4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AEF25-F0DA-441C-9799-DB9FA0BE5E47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</dgm:pt>
    <dgm:pt modelId="{ED639251-94EF-4B6F-A495-F627D2CE13DD}">
      <dgm:prSet phldrT="[Text]" custT="1"/>
      <dgm:spPr>
        <a:xfrm>
          <a:off x="2565082" y="50284"/>
          <a:ext cx="2413635" cy="2413635"/>
        </a:xfrm>
        <a:prstGeom prst="ellipse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en-GB" sz="1400" b="1">
              <a:latin typeface="Calibri" panose="020F0502020204030204"/>
              <a:ea typeface="+mn-ea"/>
              <a:cs typeface="+mn-cs"/>
            </a:rPr>
            <a:t>Employer Driven</a:t>
          </a:r>
        </a:p>
        <a:p>
          <a:r>
            <a:rPr lang="en-GB" sz="1400">
              <a:latin typeface="Calibri" panose="020F0502020204030204"/>
              <a:ea typeface="+mn-ea"/>
              <a:cs typeface="+mn-cs"/>
            </a:rPr>
            <a:t>Employers designing apprenticeships to make them more responsive to their needs and the future economy</a:t>
          </a:r>
          <a:endParaRPr lang="en-GB" sz="1400" dirty="0">
            <a:latin typeface="Calibri" panose="020F0502020204030204"/>
            <a:ea typeface="+mn-ea"/>
            <a:cs typeface="+mn-cs"/>
          </a:endParaRPr>
        </a:p>
      </dgm:t>
    </dgm:pt>
    <dgm:pt modelId="{4FB40D0A-BAC0-4160-BD8D-3759E9A76E13}" type="parTrans" cxnId="{AAEC9BE1-00CC-457D-B4F8-B90BB531B2E4}">
      <dgm:prSet/>
      <dgm:spPr/>
      <dgm:t>
        <a:bodyPr/>
        <a:lstStyle/>
        <a:p>
          <a:endParaRPr lang="en-GB"/>
        </a:p>
      </dgm:t>
    </dgm:pt>
    <dgm:pt modelId="{AC80FE66-590C-41D5-A010-A5ED1E0185CE}" type="sibTrans" cxnId="{AAEC9BE1-00CC-457D-B4F8-B90BB531B2E4}">
      <dgm:prSet/>
      <dgm:spPr/>
      <dgm:t>
        <a:bodyPr/>
        <a:lstStyle/>
        <a:p>
          <a:endParaRPr lang="en-GB"/>
        </a:p>
      </dgm:t>
    </dgm:pt>
    <dgm:pt modelId="{6E9FE521-DDFA-4939-95F2-EC3B91C1D5D9}">
      <dgm:prSet phldrT="[Text]" custT="1"/>
      <dgm:spPr>
        <a:xfrm>
          <a:off x="3436002" y="1558805"/>
          <a:ext cx="2413635" cy="2413635"/>
        </a:xfrm>
        <a:prstGeom prst="ellipse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en-GB" sz="1400" b="1">
              <a:latin typeface="Calibri" panose="020F0502020204030204"/>
              <a:ea typeface="+mn-ea"/>
              <a:cs typeface="+mn-cs"/>
            </a:rPr>
            <a:t>Quality</a:t>
          </a:r>
        </a:p>
        <a:p>
          <a:r>
            <a:rPr lang="en-GB" sz="1400">
              <a:latin typeface="Calibri" panose="020F0502020204030204"/>
              <a:ea typeface="+mn-ea"/>
              <a:cs typeface="+mn-cs"/>
            </a:rPr>
            <a:t>Making apprenticeships more rigorous so that they are reviewed with the same esteem as university</a:t>
          </a:r>
          <a:endParaRPr lang="en-GB" sz="1400" dirty="0">
            <a:latin typeface="Calibri" panose="020F0502020204030204"/>
            <a:ea typeface="+mn-ea"/>
            <a:cs typeface="+mn-cs"/>
          </a:endParaRPr>
        </a:p>
      </dgm:t>
    </dgm:pt>
    <dgm:pt modelId="{445A9BE1-868B-4C12-8AC9-095F83F97A37}" type="parTrans" cxnId="{7180DD3A-2068-456C-BDAA-C1463BFC282F}">
      <dgm:prSet/>
      <dgm:spPr/>
      <dgm:t>
        <a:bodyPr/>
        <a:lstStyle/>
        <a:p>
          <a:endParaRPr lang="en-GB"/>
        </a:p>
      </dgm:t>
    </dgm:pt>
    <dgm:pt modelId="{0D8CBB2A-E984-4A30-A2AC-B42E65303EE9}" type="sibTrans" cxnId="{7180DD3A-2068-456C-BDAA-C1463BFC282F}">
      <dgm:prSet/>
      <dgm:spPr/>
      <dgm:t>
        <a:bodyPr/>
        <a:lstStyle/>
        <a:p>
          <a:endParaRPr lang="en-GB"/>
        </a:p>
      </dgm:t>
    </dgm:pt>
    <dgm:pt modelId="{EB79CC42-7A0B-4C31-BF6F-5EACED7791E0}">
      <dgm:prSet phldrT="[Text]" custT="1"/>
      <dgm:spPr>
        <a:xfrm>
          <a:off x="1694162" y="1558805"/>
          <a:ext cx="2413635" cy="2413635"/>
        </a:xfrm>
        <a:prstGeom prst="ellipse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en-GB" sz="1400" b="1">
              <a:latin typeface="Calibri" panose="020F0502020204030204"/>
              <a:ea typeface="+mn-ea"/>
              <a:cs typeface="+mn-cs"/>
            </a:rPr>
            <a:t>Simplicity</a:t>
          </a:r>
        </a:p>
        <a:p>
          <a:r>
            <a:rPr lang="en-GB" sz="1400">
              <a:latin typeface="Calibri" panose="020F0502020204030204"/>
              <a:ea typeface="+mn-ea"/>
              <a:cs typeface="+mn-cs"/>
            </a:rPr>
            <a:t>Simplifying apprenticeship standards so that they are shorter and more accessible</a:t>
          </a:r>
          <a:endParaRPr lang="en-GB" sz="1400" dirty="0">
            <a:latin typeface="Calibri" panose="020F0502020204030204"/>
            <a:ea typeface="+mn-ea"/>
            <a:cs typeface="+mn-cs"/>
          </a:endParaRPr>
        </a:p>
      </dgm:t>
    </dgm:pt>
    <dgm:pt modelId="{FA81411C-0CB1-4B31-8482-4BE7374E6A54}" type="parTrans" cxnId="{090661F5-9634-4D2C-8C9D-473A13304665}">
      <dgm:prSet/>
      <dgm:spPr/>
      <dgm:t>
        <a:bodyPr/>
        <a:lstStyle/>
        <a:p>
          <a:endParaRPr lang="en-GB"/>
        </a:p>
      </dgm:t>
    </dgm:pt>
    <dgm:pt modelId="{72BCEC90-9B55-4DA2-9636-2306E59E9702}" type="sibTrans" cxnId="{090661F5-9634-4D2C-8C9D-473A13304665}">
      <dgm:prSet/>
      <dgm:spPr/>
      <dgm:t>
        <a:bodyPr/>
        <a:lstStyle/>
        <a:p>
          <a:endParaRPr lang="en-GB"/>
        </a:p>
      </dgm:t>
    </dgm:pt>
    <dgm:pt modelId="{10A2E6A4-1BC5-43C9-B6BE-AD46CC7694B9}" type="pres">
      <dgm:prSet presAssocID="{DB3AEF25-F0DA-441C-9799-DB9FA0BE5E47}" presName="compositeShape" presStyleCnt="0">
        <dgm:presLayoutVars>
          <dgm:chMax val="7"/>
          <dgm:dir/>
          <dgm:resizeHandles val="exact"/>
        </dgm:presLayoutVars>
      </dgm:prSet>
      <dgm:spPr/>
    </dgm:pt>
    <dgm:pt modelId="{FD6F317D-A94C-4311-AC47-496F36DFBAD3}" type="pres">
      <dgm:prSet presAssocID="{ED639251-94EF-4B6F-A495-F627D2CE13DD}" presName="circ1" presStyleLbl="vennNode1" presStyleIdx="0" presStyleCnt="3"/>
      <dgm:spPr/>
    </dgm:pt>
    <dgm:pt modelId="{D035F418-A50A-49E3-8AF4-04EF6431C16F}" type="pres">
      <dgm:prSet presAssocID="{ED639251-94EF-4B6F-A495-F627D2CE13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22359A5-D21E-4D4D-8E22-118663E60937}" type="pres">
      <dgm:prSet presAssocID="{6E9FE521-DDFA-4939-95F2-EC3B91C1D5D9}" presName="circ2" presStyleLbl="vennNode1" presStyleIdx="1" presStyleCnt="3"/>
      <dgm:spPr/>
    </dgm:pt>
    <dgm:pt modelId="{16E695C2-E58E-4839-9B64-F59146567D81}" type="pres">
      <dgm:prSet presAssocID="{6E9FE521-DDFA-4939-95F2-EC3B91C1D5D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9CF5D1-9AC7-4EDC-A05B-EAFFC146898D}" type="pres">
      <dgm:prSet presAssocID="{EB79CC42-7A0B-4C31-BF6F-5EACED7791E0}" presName="circ3" presStyleLbl="vennNode1" presStyleIdx="2" presStyleCnt="3"/>
      <dgm:spPr/>
    </dgm:pt>
    <dgm:pt modelId="{80889626-1939-4204-815D-F4C4D20125AA}" type="pres">
      <dgm:prSet presAssocID="{EB79CC42-7A0B-4C31-BF6F-5EACED7791E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7313110-BDE1-48FD-ACEA-9B0DED1E2D93}" type="presOf" srcId="{EB79CC42-7A0B-4C31-BF6F-5EACED7791E0}" destId="{869CF5D1-9AC7-4EDC-A05B-EAFFC146898D}" srcOrd="0" destOrd="0" presId="urn:microsoft.com/office/officeart/2005/8/layout/venn1"/>
    <dgm:cxn modelId="{7180DD3A-2068-456C-BDAA-C1463BFC282F}" srcId="{DB3AEF25-F0DA-441C-9799-DB9FA0BE5E47}" destId="{6E9FE521-DDFA-4939-95F2-EC3B91C1D5D9}" srcOrd="1" destOrd="0" parTransId="{445A9BE1-868B-4C12-8AC9-095F83F97A37}" sibTransId="{0D8CBB2A-E984-4A30-A2AC-B42E65303EE9}"/>
    <dgm:cxn modelId="{BCB53469-A1DE-46F7-9276-88D262A0CE00}" type="presOf" srcId="{ED639251-94EF-4B6F-A495-F627D2CE13DD}" destId="{FD6F317D-A94C-4311-AC47-496F36DFBAD3}" srcOrd="0" destOrd="0" presId="urn:microsoft.com/office/officeart/2005/8/layout/venn1"/>
    <dgm:cxn modelId="{678ED08C-A726-471C-A776-9A7A6BCFB679}" type="presOf" srcId="{6E9FE521-DDFA-4939-95F2-EC3B91C1D5D9}" destId="{16E695C2-E58E-4839-9B64-F59146567D81}" srcOrd="1" destOrd="0" presId="urn:microsoft.com/office/officeart/2005/8/layout/venn1"/>
    <dgm:cxn modelId="{77BFDEC6-82F1-457B-B6E3-56CAC53FE52A}" type="presOf" srcId="{6E9FE521-DDFA-4939-95F2-EC3B91C1D5D9}" destId="{422359A5-D21E-4D4D-8E22-118663E60937}" srcOrd="0" destOrd="0" presId="urn:microsoft.com/office/officeart/2005/8/layout/venn1"/>
    <dgm:cxn modelId="{AAEC9BE1-00CC-457D-B4F8-B90BB531B2E4}" srcId="{DB3AEF25-F0DA-441C-9799-DB9FA0BE5E47}" destId="{ED639251-94EF-4B6F-A495-F627D2CE13DD}" srcOrd="0" destOrd="0" parTransId="{4FB40D0A-BAC0-4160-BD8D-3759E9A76E13}" sibTransId="{AC80FE66-590C-41D5-A010-A5ED1E0185CE}"/>
    <dgm:cxn modelId="{090661F5-9634-4D2C-8C9D-473A13304665}" srcId="{DB3AEF25-F0DA-441C-9799-DB9FA0BE5E47}" destId="{EB79CC42-7A0B-4C31-BF6F-5EACED7791E0}" srcOrd="2" destOrd="0" parTransId="{FA81411C-0CB1-4B31-8482-4BE7374E6A54}" sibTransId="{72BCEC90-9B55-4DA2-9636-2306E59E9702}"/>
    <dgm:cxn modelId="{5B1C6DF6-CE1E-443F-AA79-89652A93E70A}" type="presOf" srcId="{EB79CC42-7A0B-4C31-BF6F-5EACED7791E0}" destId="{80889626-1939-4204-815D-F4C4D20125AA}" srcOrd="1" destOrd="0" presId="urn:microsoft.com/office/officeart/2005/8/layout/venn1"/>
    <dgm:cxn modelId="{F77856F6-5F0E-4D27-AC1B-0FD85E350E78}" type="presOf" srcId="{DB3AEF25-F0DA-441C-9799-DB9FA0BE5E47}" destId="{10A2E6A4-1BC5-43C9-B6BE-AD46CC7694B9}" srcOrd="0" destOrd="0" presId="urn:microsoft.com/office/officeart/2005/8/layout/venn1"/>
    <dgm:cxn modelId="{4497F1F8-AB9E-4729-8824-B6E7610B8EFB}" type="presOf" srcId="{ED639251-94EF-4B6F-A495-F627D2CE13DD}" destId="{D035F418-A50A-49E3-8AF4-04EF6431C16F}" srcOrd="1" destOrd="0" presId="urn:microsoft.com/office/officeart/2005/8/layout/venn1"/>
    <dgm:cxn modelId="{E46FFEFF-8380-4DAF-80A9-57D29DE920C2}" type="presParOf" srcId="{10A2E6A4-1BC5-43C9-B6BE-AD46CC7694B9}" destId="{FD6F317D-A94C-4311-AC47-496F36DFBAD3}" srcOrd="0" destOrd="0" presId="urn:microsoft.com/office/officeart/2005/8/layout/venn1"/>
    <dgm:cxn modelId="{D59AF215-50CE-42AA-9B43-ECCB8AA7827A}" type="presParOf" srcId="{10A2E6A4-1BC5-43C9-B6BE-AD46CC7694B9}" destId="{D035F418-A50A-49E3-8AF4-04EF6431C16F}" srcOrd="1" destOrd="0" presId="urn:microsoft.com/office/officeart/2005/8/layout/venn1"/>
    <dgm:cxn modelId="{BCF0082A-7243-44F5-90FA-37D60CC9707D}" type="presParOf" srcId="{10A2E6A4-1BC5-43C9-B6BE-AD46CC7694B9}" destId="{422359A5-D21E-4D4D-8E22-118663E60937}" srcOrd="2" destOrd="0" presId="urn:microsoft.com/office/officeart/2005/8/layout/venn1"/>
    <dgm:cxn modelId="{33B037DF-D6E4-4483-8756-C1CBF8D9BECB}" type="presParOf" srcId="{10A2E6A4-1BC5-43C9-B6BE-AD46CC7694B9}" destId="{16E695C2-E58E-4839-9B64-F59146567D81}" srcOrd="3" destOrd="0" presId="urn:microsoft.com/office/officeart/2005/8/layout/venn1"/>
    <dgm:cxn modelId="{0AD1213E-7BD3-4690-849C-957CDD3595D6}" type="presParOf" srcId="{10A2E6A4-1BC5-43C9-B6BE-AD46CC7694B9}" destId="{869CF5D1-9AC7-4EDC-A05B-EAFFC146898D}" srcOrd="4" destOrd="0" presId="urn:microsoft.com/office/officeart/2005/8/layout/venn1"/>
    <dgm:cxn modelId="{CB2B9432-908F-44C0-B43E-8FD41AE65CC9}" type="presParOf" srcId="{10A2E6A4-1BC5-43C9-B6BE-AD46CC7694B9}" destId="{80889626-1939-4204-815D-F4C4D20125A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F317D-A94C-4311-AC47-496F36DFBAD3}">
      <dsp:nvSpPr>
        <dsp:cNvPr id="0" name=""/>
        <dsp:cNvSpPr/>
      </dsp:nvSpPr>
      <dsp:spPr>
        <a:xfrm>
          <a:off x="2886026" y="142528"/>
          <a:ext cx="2948867" cy="29488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Calibri" panose="020F0502020204030204"/>
              <a:ea typeface="+mn-ea"/>
              <a:cs typeface="+mn-cs"/>
            </a:rPr>
            <a:t>Employer Driven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  <a:ea typeface="+mn-ea"/>
              <a:cs typeface="+mn-cs"/>
            </a:rPr>
            <a:t>Employers designing apprenticeships to make them more responsive to their needs and the future economy</a:t>
          </a:r>
          <a:endParaRPr lang="en-GB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3595899" y="852913"/>
        <a:ext cx="1529120" cy="938324"/>
      </dsp:txXfrm>
    </dsp:sp>
    <dsp:sp modelId="{422359A5-D21E-4D4D-8E22-118663E60937}">
      <dsp:nvSpPr>
        <dsp:cNvPr id="0" name=""/>
        <dsp:cNvSpPr/>
      </dsp:nvSpPr>
      <dsp:spPr>
        <a:xfrm>
          <a:off x="3950075" y="1985570"/>
          <a:ext cx="2948867" cy="29488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Calibri" panose="020F0502020204030204"/>
              <a:ea typeface="+mn-ea"/>
              <a:cs typeface="+mn-cs"/>
            </a:rPr>
            <a:t>Quality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  <a:ea typeface="+mn-ea"/>
              <a:cs typeface="+mn-cs"/>
            </a:rPr>
            <a:t>Making apprenticeships more rigorous so that they are reviewed with the same esteem as university</a:t>
          </a:r>
          <a:endParaRPr lang="en-GB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5111048" y="2984879"/>
        <a:ext cx="1251098" cy="1146841"/>
      </dsp:txXfrm>
    </dsp:sp>
    <dsp:sp modelId="{869CF5D1-9AC7-4EDC-A05B-EAFFC146898D}">
      <dsp:nvSpPr>
        <dsp:cNvPr id="0" name=""/>
        <dsp:cNvSpPr/>
      </dsp:nvSpPr>
      <dsp:spPr>
        <a:xfrm>
          <a:off x="1821976" y="1985570"/>
          <a:ext cx="2948867" cy="29488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Calibri" panose="020F0502020204030204"/>
              <a:ea typeface="+mn-ea"/>
              <a:cs typeface="+mn-cs"/>
            </a:rPr>
            <a:t>Simplicity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  <a:ea typeface="+mn-ea"/>
              <a:cs typeface="+mn-cs"/>
            </a:rPr>
            <a:t>Simplifying apprenticeship standards so that they are shorter and more accessible</a:t>
          </a:r>
          <a:endParaRPr lang="en-GB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2358772" y="2984879"/>
        <a:ext cx="1251098" cy="1146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5CD6D-7F16-5D4F-BFA7-931F7BBF7A6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6E753-31C4-D346-B930-E1DDF86E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5CD6D-7F16-5D4F-BFA7-931F7BBF7A6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6E753-31C4-D346-B930-E1DDF86E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5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5CD6D-7F16-5D4F-BFA7-931F7BBF7A6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6E753-31C4-D346-B930-E1DDF86E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2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05119-317A-9148-9934-A75FE5E7A55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2159-BA2D-2241-BBA6-19FEE4C6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8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05119-317A-9148-9934-A75FE5E7A55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2159-BA2D-2241-BBA6-19FEE4C6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7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05119-317A-9148-9934-A75FE5E7A55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2159-BA2D-2241-BBA6-19FEE4C6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1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05119-317A-9148-9934-A75FE5E7A55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2159-BA2D-2241-BBA6-19FEE4C6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9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05119-317A-9148-9934-A75FE5E7A55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2159-BA2D-2241-BBA6-19FEE4C6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95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05119-317A-9148-9934-A75FE5E7A55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2159-BA2D-2241-BBA6-19FEE4C6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67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05119-317A-9148-9934-A75FE5E7A55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2159-BA2D-2241-BBA6-19FEE4C6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93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05119-317A-9148-9934-A75FE5E7A55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2159-BA2D-2241-BBA6-19FEE4C6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5CD6D-7F16-5D4F-BFA7-931F7BBF7A6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6E753-31C4-D346-B930-E1DDF86E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05119-317A-9148-9934-A75FE5E7A55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2159-BA2D-2241-BBA6-19FEE4C6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87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05119-317A-9148-9934-A75FE5E7A55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2159-BA2D-2241-BBA6-19FEE4C6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05119-317A-9148-9934-A75FE5E7A553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2159-BA2D-2241-BBA6-19FEE4C6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5CD6D-7F16-5D4F-BFA7-931F7BBF7A6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6E753-31C4-D346-B930-E1DDF86E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5CD6D-7F16-5D4F-BFA7-931F7BBF7A6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6E753-31C4-D346-B930-E1DDF86E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3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5CD6D-7F16-5D4F-BFA7-931F7BBF7A6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6E753-31C4-D346-B930-E1DDF86E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8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5CD6D-7F16-5D4F-BFA7-931F7BBF7A6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6E753-31C4-D346-B930-E1DDF86E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5CD6D-7F16-5D4F-BFA7-931F7BBF7A6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6E753-31C4-D346-B930-E1DDF86E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3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5CD6D-7F16-5D4F-BFA7-931F7BBF7A6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6E753-31C4-D346-B930-E1DDF86E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5CD6D-7F16-5D4F-BFA7-931F7BBF7A6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A6E753-31C4-D346-B930-E1DDF86E0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2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9" y="-33991"/>
            <a:ext cx="12192000" cy="69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7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6285"/>
            <a:ext cx="12183278" cy="693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0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GB" sz="3200" b="1" dirty="0"/>
              <a:t>Weston College – Apprenticeship Levy Solutions Service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/>
              <a:t>Liz Redwood – Executive Director of Apprenticeships and Business Development</a:t>
            </a:r>
          </a:p>
          <a:p>
            <a:endParaRPr lang="en-GB" sz="2000" dirty="0"/>
          </a:p>
          <a:p>
            <a:r>
              <a:rPr lang="en-GB" sz="2000" dirty="0"/>
              <a:t>8</a:t>
            </a:r>
            <a:r>
              <a:rPr lang="en-GB" sz="2000" baseline="30000" dirty="0"/>
              <a:t>th</a:t>
            </a:r>
            <a:r>
              <a:rPr lang="en-GB" sz="2000" dirty="0"/>
              <a:t>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939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0394" y="670878"/>
            <a:ext cx="7097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What can you use your Levy for?</a:t>
            </a:r>
          </a:p>
        </p:txBody>
      </p:sp>
      <p:sp>
        <p:nvSpPr>
          <p:cNvPr id="3" name="Rectangle 2"/>
          <p:cNvSpPr/>
          <p:nvPr/>
        </p:nvSpPr>
        <p:spPr>
          <a:xfrm>
            <a:off x="941696" y="2019300"/>
            <a:ext cx="103406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</a:rPr>
              <a:t>FUNDS CAN BE USED FOR:</a:t>
            </a:r>
          </a:p>
          <a:p>
            <a:pPr marL="800100" lvl="1" indent="-342900"/>
            <a:r>
              <a:rPr lang="en-GB" sz="2000" dirty="0">
                <a:solidFill>
                  <a:prstClr val="black"/>
                </a:solidFill>
              </a:rPr>
              <a:t>apprenticeship training and assessment </a:t>
            </a:r>
          </a:p>
          <a:p>
            <a:pPr marL="800100" lvl="1" indent="-342900"/>
            <a:r>
              <a:rPr lang="en-GB" sz="2000" dirty="0">
                <a:solidFill>
                  <a:prstClr val="black"/>
                </a:solidFill>
              </a:rPr>
              <a:t>(with an approved training provider I.E Weston College)</a:t>
            </a:r>
          </a:p>
          <a:p>
            <a:pPr lvl="2"/>
            <a:endParaRPr lang="en-GB" sz="2000" b="1" dirty="0">
              <a:solidFill>
                <a:prstClr val="black"/>
              </a:solidFill>
            </a:endParaRPr>
          </a:p>
          <a:p>
            <a:r>
              <a:rPr lang="en-GB" sz="2000" b="1" dirty="0">
                <a:solidFill>
                  <a:prstClr val="black"/>
                </a:solidFill>
              </a:rPr>
              <a:t>FUNDS CANNOT BE USED FOR:</a:t>
            </a:r>
          </a:p>
          <a:p>
            <a:pPr marL="800100" lvl="1" indent="-342900"/>
            <a:r>
              <a:rPr lang="en-GB" sz="2000" dirty="0">
                <a:solidFill>
                  <a:prstClr val="black"/>
                </a:solidFill>
              </a:rPr>
              <a:t>wages</a:t>
            </a:r>
          </a:p>
          <a:p>
            <a:pPr marL="800100" lvl="1" indent="-342900"/>
            <a:r>
              <a:rPr lang="en-GB" sz="2000" dirty="0">
                <a:solidFill>
                  <a:prstClr val="black"/>
                </a:solidFill>
              </a:rPr>
              <a:t>statutory licences to practise</a:t>
            </a:r>
          </a:p>
          <a:p>
            <a:pPr marL="800100" lvl="1" indent="-342900"/>
            <a:r>
              <a:rPr lang="en-GB" sz="2000" dirty="0">
                <a:solidFill>
                  <a:prstClr val="black"/>
                </a:solidFill>
              </a:rPr>
              <a:t>travel and subsidiary costs</a:t>
            </a:r>
          </a:p>
          <a:p>
            <a:pPr marL="800100" lvl="1" indent="-342900"/>
            <a:r>
              <a:rPr lang="en-GB" sz="2000" dirty="0">
                <a:solidFill>
                  <a:prstClr val="black"/>
                </a:solidFill>
              </a:rPr>
              <a:t>managerial costs</a:t>
            </a:r>
          </a:p>
          <a:p>
            <a:pPr marL="800100" lvl="1" indent="-342900"/>
            <a:r>
              <a:rPr lang="en-GB" sz="2000" dirty="0">
                <a:solidFill>
                  <a:prstClr val="black"/>
                </a:solidFill>
              </a:rPr>
              <a:t>traineeships</a:t>
            </a:r>
          </a:p>
          <a:p>
            <a:pPr marL="800100" lvl="1" indent="-342900"/>
            <a:r>
              <a:rPr lang="en-GB" sz="2000" dirty="0">
                <a:solidFill>
                  <a:prstClr val="black"/>
                </a:solidFill>
              </a:rPr>
              <a:t>work placement programmes </a:t>
            </a:r>
          </a:p>
          <a:p>
            <a:pPr marL="800100" lvl="1" indent="-342900"/>
            <a:r>
              <a:rPr lang="en-GB" sz="2000" dirty="0">
                <a:solidFill>
                  <a:prstClr val="black"/>
                </a:solidFill>
              </a:rPr>
              <a:t>the costs of setting up an apprenticeship programme</a:t>
            </a:r>
          </a:p>
          <a:p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2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9358" y="666575"/>
            <a:ext cx="4318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Purchasing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558" y="2728678"/>
            <a:ext cx="108636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Levied employers buying training from May 2017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soon as an employer has funds in their levy account they will be able to select a provider and an apprenticeship programme and commit to this. By committing to apprenticeship training via the digital account, the employer will be entering into a  contract agreement with the provider.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Once committed to training, funds will automatically leave the employer’s digital account on a monthly basis, spread over the lifetime of the apprenticeship.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Govt propose to hold back 20% of the total cost, to be paid on completion of the apprenticeship.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Information and tools in the digital account will help employers forecast the funds that are likely to accumulate in their account over time and manage cash flow.</a:t>
            </a:r>
          </a:p>
          <a:p>
            <a:pPr lvl="0"/>
            <a:endParaRPr lang="en-GB" sz="1200" u="sng" dirty="0"/>
          </a:p>
          <a:p>
            <a:r>
              <a:rPr lang="en-GB" u="sng" dirty="0"/>
              <a:t>Non-levied employers buying training from May 2017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Employers that don’t pay the levy will make payments for training direct to providers.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will move them onto the digital system at a later date.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9557" y="1528349"/>
            <a:ext cx="1086361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/>
              <a:t>The new funding system comes into effect on 1 May 2017</a:t>
            </a:r>
            <a:r>
              <a:rPr lang="en-GB" dirty="0"/>
              <a:t>, because May is the first month that levy paying employers will declare a levy payment to HMRC.  </a:t>
            </a:r>
            <a:r>
              <a:rPr lang="en-GB" b="1" dirty="0"/>
              <a:t>All apprenticeships started before 1 May will be funded through to completion according to the existing rules. </a:t>
            </a:r>
            <a:r>
              <a:rPr lang="en-GB" dirty="0"/>
              <a:t>Any employer contribution towards training commenced before 1 May will also continue at the current rate.</a:t>
            </a:r>
          </a:p>
        </p:txBody>
      </p:sp>
    </p:spTree>
    <p:extLst>
      <p:ext uri="{BB962C8B-B14F-4D97-AF65-F5344CB8AC3E}">
        <p14:creationId xmlns:p14="http://schemas.microsoft.com/office/powerpoint/2010/main" val="348466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6853-4C35-4469-A4A9-845EAD63436B}" type="slidenum">
              <a:rPr lang="en-GB" smtClean="0"/>
              <a:t>12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8831" r="11364" b="4776"/>
          <a:stretch/>
        </p:blipFill>
        <p:spPr bwMode="auto">
          <a:xfrm>
            <a:off x="409433" y="1460309"/>
            <a:ext cx="11354937" cy="50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1690" y="512039"/>
            <a:ext cx="487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The process</a:t>
            </a:r>
          </a:p>
        </p:txBody>
      </p:sp>
    </p:spTree>
    <p:extLst>
      <p:ext uri="{BB962C8B-B14F-4D97-AF65-F5344CB8AC3E}">
        <p14:creationId xmlns:p14="http://schemas.microsoft.com/office/powerpoint/2010/main" val="43528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92363" y="2137181"/>
            <a:ext cx="443400" cy="343494"/>
            <a:chOff x="1591842" y="308578"/>
            <a:chExt cx="443400" cy="343494"/>
          </a:xfrm>
        </p:grpSpPr>
        <p:sp>
          <p:nvSpPr>
            <p:cNvPr id="10" name="Right Arrow 9"/>
            <p:cNvSpPr/>
            <p:nvPr/>
          </p:nvSpPr>
          <p:spPr>
            <a:xfrm rot="2492">
              <a:off x="1591842" y="308578"/>
              <a:ext cx="443400" cy="3434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4"/>
            <p:cNvSpPr/>
            <p:nvPr/>
          </p:nvSpPr>
          <p:spPr>
            <a:xfrm rot="2492">
              <a:off x="1591842" y="377240"/>
              <a:ext cx="340352" cy="206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2006" y="2117654"/>
            <a:ext cx="1379657" cy="1008112"/>
            <a:chOff x="4435557" y="45000"/>
            <a:chExt cx="1379657" cy="1226708"/>
          </a:xfrm>
        </p:grpSpPr>
        <p:sp>
          <p:nvSpPr>
            <p:cNvPr id="16" name="Rounded Rectangle 15"/>
            <p:cNvSpPr/>
            <p:nvPr/>
          </p:nvSpPr>
          <p:spPr>
            <a:xfrm>
              <a:off x="4435557" y="45000"/>
              <a:ext cx="1379657" cy="1226708"/>
            </a:xfrm>
            <a:prstGeom prst="roundRect">
              <a:avLst>
                <a:gd name="adj" fmla="val 10000"/>
              </a:avLst>
            </a:prstGeom>
            <a:solidFill>
              <a:srgbClr val="0F24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4435557" y="45000"/>
              <a:ext cx="1379657" cy="817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49530" numCol="1" spcCol="1270" anchor="t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/>
                <a:t>High level scope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8140996" y="1587601"/>
            <a:ext cx="1982769" cy="446198"/>
          </a:xfrm>
          <a:prstGeom prst="roundRect">
            <a:avLst/>
          </a:prstGeom>
          <a:solidFill>
            <a:srgbClr val="0F243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APRIL 2017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92452" y="1589031"/>
            <a:ext cx="1982769" cy="446198"/>
          </a:xfrm>
          <a:prstGeom prst="roundRect">
            <a:avLst/>
          </a:prstGeom>
          <a:solidFill>
            <a:srgbClr val="0F243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DEC 2016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86697" y="1588737"/>
            <a:ext cx="1939980" cy="446198"/>
          </a:xfrm>
          <a:prstGeom prst="roundRect">
            <a:avLst/>
          </a:prstGeom>
          <a:solidFill>
            <a:srgbClr val="0F243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AUTUMN  2016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31325" y="1588736"/>
            <a:ext cx="1989597" cy="467669"/>
          </a:xfrm>
          <a:prstGeom prst="roundRect">
            <a:avLst/>
          </a:prstGeom>
          <a:solidFill>
            <a:srgbClr val="0F243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SUMMER 2016</a:t>
            </a:r>
          </a:p>
        </p:txBody>
      </p:sp>
      <p:sp>
        <p:nvSpPr>
          <p:cNvPr id="27" name="Rounded Rectangle 4"/>
          <p:cNvSpPr/>
          <p:nvPr/>
        </p:nvSpPr>
        <p:spPr>
          <a:xfrm>
            <a:off x="1561522" y="2721162"/>
            <a:ext cx="1502711" cy="16346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b="1" dirty="0"/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BIS/DfE publish provisional funding rates for different elements of the new funding regime in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</a:t>
            </a:r>
            <a:endParaRPr lang="en-GB" sz="12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2860354" y="2125340"/>
            <a:ext cx="443400" cy="343494"/>
            <a:chOff x="1591842" y="308578"/>
            <a:chExt cx="443400" cy="343494"/>
          </a:xfrm>
        </p:grpSpPr>
        <p:sp>
          <p:nvSpPr>
            <p:cNvPr id="29" name="Right Arrow 28"/>
            <p:cNvSpPr/>
            <p:nvPr/>
          </p:nvSpPr>
          <p:spPr>
            <a:xfrm rot="2492">
              <a:off x="1591842" y="308578"/>
              <a:ext cx="443400" cy="3434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4"/>
            <p:cNvSpPr/>
            <p:nvPr/>
          </p:nvSpPr>
          <p:spPr>
            <a:xfrm rot="2492">
              <a:off x="1591842" y="377240"/>
              <a:ext cx="340352" cy="206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62248" y="2096302"/>
            <a:ext cx="1379657" cy="1008112"/>
            <a:chOff x="4435557" y="45000"/>
            <a:chExt cx="1379657" cy="1226708"/>
          </a:xfrm>
        </p:grpSpPr>
        <p:sp>
          <p:nvSpPr>
            <p:cNvPr id="41" name="Rounded Rectangle 40"/>
            <p:cNvSpPr/>
            <p:nvPr/>
          </p:nvSpPr>
          <p:spPr>
            <a:xfrm>
              <a:off x="4435557" y="45000"/>
              <a:ext cx="1379657" cy="1226708"/>
            </a:xfrm>
            <a:prstGeom prst="roundRect">
              <a:avLst>
                <a:gd name="adj" fmla="val 10000"/>
              </a:avLst>
            </a:prstGeom>
            <a:solidFill>
              <a:srgbClr val="0F24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4435557" y="45000"/>
              <a:ext cx="1379657" cy="817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49530" numCol="1" spcCol="1270" anchor="t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/>
                <a:t>Operating detail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857332" y="2103730"/>
            <a:ext cx="1379657" cy="1008112"/>
            <a:chOff x="4435557" y="45000"/>
            <a:chExt cx="1379657" cy="1226708"/>
          </a:xfrm>
        </p:grpSpPr>
        <p:sp>
          <p:nvSpPr>
            <p:cNvPr id="44" name="Rounded Rectangle 43"/>
            <p:cNvSpPr/>
            <p:nvPr/>
          </p:nvSpPr>
          <p:spPr>
            <a:xfrm>
              <a:off x="4435557" y="45000"/>
              <a:ext cx="1379657" cy="1226708"/>
            </a:xfrm>
            <a:prstGeom prst="roundRect">
              <a:avLst>
                <a:gd name="adj" fmla="val 10000"/>
              </a:avLst>
            </a:prstGeom>
            <a:solidFill>
              <a:srgbClr val="0F24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4435557" y="45000"/>
              <a:ext cx="1379657" cy="817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49530" numCol="1" spcCol="1270" anchor="t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/>
                <a:t>Transition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140996" y="2103730"/>
            <a:ext cx="1379657" cy="1008112"/>
            <a:chOff x="4435557" y="45000"/>
            <a:chExt cx="1379657" cy="1226708"/>
          </a:xfrm>
        </p:grpSpPr>
        <p:sp>
          <p:nvSpPr>
            <p:cNvPr id="47" name="Rounded Rectangle 46"/>
            <p:cNvSpPr/>
            <p:nvPr/>
          </p:nvSpPr>
          <p:spPr>
            <a:xfrm>
              <a:off x="4435557" y="45000"/>
              <a:ext cx="1379657" cy="1226708"/>
            </a:xfrm>
            <a:prstGeom prst="roundRect">
              <a:avLst>
                <a:gd name="adj" fmla="val 10000"/>
              </a:avLst>
            </a:prstGeom>
            <a:solidFill>
              <a:srgbClr val="0F24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4435557" y="45000"/>
              <a:ext cx="1379657" cy="817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49530" numCol="1" spcCol="1270" anchor="t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dirty="0"/>
                <a:t>Operation</a:t>
              </a:r>
            </a:p>
          </p:txBody>
        </p:sp>
      </p:grpSp>
      <p:sp>
        <p:nvSpPr>
          <p:cNvPr id="54" name="Rounded Rectangle 4"/>
          <p:cNvSpPr/>
          <p:nvPr/>
        </p:nvSpPr>
        <p:spPr>
          <a:xfrm>
            <a:off x="6252979" y="2680754"/>
            <a:ext cx="1665632" cy="24098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dirty="0"/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dirty="0"/>
              <a:t> SFA publish confirmed funding rules</a:t>
            </a:r>
          </a:p>
          <a:p>
            <a:pPr indent="-4572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dirty="0"/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dirty="0"/>
              <a:t>Full set of confirmed funding guidelines published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dirty="0"/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apprenticeship service registration opens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dirty="0"/>
          </a:p>
        </p:txBody>
      </p:sp>
      <p:sp>
        <p:nvSpPr>
          <p:cNvPr id="57" name="Rounded Rectangle 4"/>
          <p:cNvSpPr/>
          <p:nvPr/>
        </p:nvSpPr>
        <p:spPr>
          <a:xfrm>
            <a:off x="8557146" y="2679337"/>
            <a:ext cx="2743200" cy="1906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indent="-4572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dirty="0"/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dirty="0"/>
              <a:t>Apprenticeship Levy operational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dirty="0"/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dirty="0"/>
              <a:t>digital apprenticeship service operational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dirty="0"/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dirty="0"/>
              <a:t>New funding model live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dirty="0"/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200" dirty="0"/>
              <a:t>Institute for Apprenticeships in place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97749" y="4943716"/>
            <a:ext cx="511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Calculate annual pay bill and Levy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Identify existing employee training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Identify recruitment needs for 2016 –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 Apprenticeship Training plan/cycle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88814" y="544813"/>
            <a:ext cx="4446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Timeline</a:t>
            </a:r>
          </a:p>
        </p:txBody>
      </p:sp>
      <p:sp>
        <p:nvSpPr>
          <p:cNvPr id="62" name="Rounded Rectangle 4"/>
          <p:cNvSpPr/>
          <p:nvPr/>
        </p:nvSpPr>
        <p:spPr>
          <a:xfrm>
            <a:off x="3847888" y="2684250"/>
            <a:ext cx="1621436" cy="1671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BIS/DfE publish</a:t>
            </a:r>
            <a:b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confirmed funding rates for April 2017</a:t>
            </a:r>
          </a:p>
          <a:p>
            <a:pPr lvl="0">
              <a:defRPr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SFA publish provisional funding rules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698" y="2123299"/>
            <a:ext cx="445047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2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916" y="668740"/>
            <a:ext cx="8405884" cy="791570"/>
          </a:xfrm>
        </p:spPr>
        <p:txBody>
          <a:bodyPr/>
          <a:lstStyle/>
          <a:p>
            <a:r>
              <a:rPr lang="en-GB" sz="4000" b="1" dirty="0"/>
              <a:t>Weston College Levy Solution Service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0310"/>
            <a:ext cx="10515600" cy="471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0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672" y="544520"/>
            <a:ext cx="8293151" cy="752018"/>
          </a:xfrm>
        </p:spPr>
        <p:txBody>
          <a:bodyPr>
            <a:noAutofit/>
          </a:bodyPr>
          <a:lstStyle/>
          <a:p>
            <a:r>
              <a:rPr lang="en-GB" sz="4000" b="1" dirty="0"/>
              <a:t>How Apprenticeships can work for you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96761"/>
              </p:ext>
            </p:extLst>
          </p:nvPr>
        </p:nvGraphicFramePr>
        <p:xfrm>
          <a:off x="1733004" y="1584962"/>
          <a:ext cx="7825016" cy="3955827"/>
        </p:xfrm>
        <a:graphic>
          <a:graphicData uri="http://schemas.openxmlformats.org/drawingml/2006/table">
            <a:tbl>
              <a:tblPr firstRow="1" bandRow="1"/>
              <a:tblGrid>
                <a:gridCol w="195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70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Example of Apprenticeships working throughout Downtons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Sales and Customer Facing Teams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Finance and Administration Teams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Team Leading and Management Teams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Logistics, Retail and Supply Chain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5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Contact Centre Operations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Customer Service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Sales and Marketing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Accountancy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Business Administration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 and Digital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Team Leading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Operational Management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Project Management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Retail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Supply Chain Operative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Warehouse Operative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87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Higher and Degree Apprenticeships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362">
                <a:tc gridSpan="2"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 Professional Degree Apprenticeship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Chartered Manager Degree Apprenticeship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36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442895"/>
          </a:xfrm>
        </p:spPr>
        <p:txBody>
          <a:bodyPr/>
          <a:lstStyle/>
          <a:p>
            <a:r>
              <a:rPr lang="en-GB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253078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2" y="518615"/>
            <a:ext cx="8255758" cy="1172073"/>
          </a:xfrm>
        </p:spPr>
        <p:txBody>
          <a:bodyPr>
            <a:normAutofit fontScale="90000"/>
          </a:bodyPr>
          <a:lstStyle/>
          <a:p>
            <a:r>
              <a:rPr lang="en-GB" dirty="0"/>
              <a:t>3,000,000 Growth in Apprenticeships - 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60" y="1845734"/>
            <a:ext cx="4253097" cy="4319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That is equivalent to </a:t>
            </a:r>
            <a:r>
              <a:rPr lang="en-GB" sz="2000" b="1" i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more than one apprentice </a:t>
            </a:r>
            <a:r>
              <a:rPr lang="en-GB" sz="2000" i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starting every minute of every day over the next five years</a:t>
            </a:r>
          </a:p>
          <a:p>
            <a:pPr marL="0" indent="0">
              <a:buNone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Employer-designed standards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 all areas of the economy</a:t>
            </a:r>
          </a:p>
          <a:p>
            <a:pPr marL="0" indent="0">
              <a:buNone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Degree Apprenticeships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which combine a degree with practical skills gained in work and deliver valuable high-level technical skills</a:t>
            </a:r>
          </a:p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As part of wider growth, SFA will treble the number of Apprenticeships in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food, farming and </a:t>
            </a:r>
            <a:r>
              <a:rPr lang="en-GB" sz="2000" b="1" dirty="0" err="1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agri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-tech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GB" sz="20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GB" i="1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1" y="2060849"/>
            <a:ext cx="3439269" cy="34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7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166" y="709684"/>
            <a:ext cx="8105633" cy="981004"/>
          </a:xfrm>
        </p:spPr>
        <p:txBody>
          <a:bodyPr/>
          <a:lstStyle/>
          <a:p>
            <a:r>
              <a:rPr lang="en-GB" dirty="0"/>
              <a:t>Apprenticeship Reforms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232850"/>
              </p:ext>
            </p:extLst>
          </p:nvPr>
        </p:nvGraphicFramePr>
        <p:xfrm>
          <a:off x="1815152" y="1378423"/>
          <a:ext cx="8720920" cy="507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78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996" y="750627"/>
            <a:ext cx="7982803" cy="940061"/>
          </a:xfrm>
        </p:spPr>
        <p:txBody>
          <a:bodyPr/>
          <a:lstStyle/>
          <a:p>
            <a:r>
              <a:rPr lang="en-GB" sz="4000" b="1" dirty="0"/>
              <a:t>The main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Standards designed by employers will replace existing frameworks</a:t>
            </a:r>
          </a:p>
          <a:p>
            <a:r>
              <a:rPr lang="en-GB" dirty="0"/>
              <a:t>New standards will be clear and concise, written by employers and no more than a few pages long</a:t>
            </a:r>
          </a:p>
          <a:p>
            <a:r>
              <a:rPr lang="en-GB" dirty="0"/>
              <a:t>All apprenticeships will last a minimum of 12 months</a:t>
            </a:r>
          </a:p>
          <a:p>
            <a:r>
              <a:rPr lang="en-GB" dirty="0"/>
              <a:t>All apprenticeships will have an end-point assessment</a:t>
            </a:r>
          </a:p>
          <a:p>
            <a:r>
              <a:rPr lang="en-GB" dirty="0"/>
              <a:t>Apprenticeships will be graded for the first time</a:t>
            </a:r>
          </a:p>
        </p:txBody>
      </p:sp>
    </p:spTree>
    <p:extLst>
      <p:ext uri="{BB962C8B-B14F-4D97-AF65-F5344CB8AC3E}">
        <p14:creationId xmlns:p14="http://schemas.microsoft.com/office/powerpoint/2010/main" val="177072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24" y="696036"/>
            <a:ext cx="8146576" cy="994652"/>
          </a:xfrm>
        </p:spPr>
        <p:txBody>
          <a:bodyPr>
            <a:normAutofit/>
          </a:bodyPr>
          <a:lstStyle/>
          <a:p>
            <a:r>
              <a:rPr lang="en-GB" sz="4000" b="1" dirty="0"/>
              <a:t>Funding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Government committed to employer routed funding</a:t>
            </a:r>
          </a:p>
          <a:p>
            <a:r>
              <a:rPr lang="en-GB" dirty="0"/>
              <a:t>Less emphasis on speed and greater degree of deliberation</a:t>
            </a:r>
          </a:p>
          <a:p>
            <a:r>
              <a:rPr lang="en-GB" dirty="0"/>
              <a:t>Recognition of concerns from SMEs and a commitment to address these</a:t>
            </a:r>
          </a:p>
          <a:p>
            <a:r>
              <a:rPr lang="en-GB" dirty="0"/>
              <a:t>Compulsory cash contributions are a feature of new model</a:t>
            </a:r>
          </a:p>
          <a:p>
            <a:r>
              <a:rPr lang="en-GB" dirty="0"/>
              <a:t>Apprenticeship Levy introduced for large employers</a:t>
            </a:r>
          </a:p>
        </p:txBody>
      </p:sp>
    </p:spTree>
    <p:extLst>
      <p:ext uri="{BB962C8B-B14F-4D97-AF65-F5344CB8AC3E}">
        <p14:creationId xmlns:p14="http://schemas.microsoft.com/office/powerpoint/2010/main" val="389566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197" y="518932"/>
            <a:ext cx="8026672" cy="897619"/>
          </a:xfrm>
        </p:spPr>
        <p:txBody>
          <a:bodyPr/>
          <a:lstStyle/>
          <a:p>
            <a:r>
              <a:rPr lang="en-GB" sz="4000" b="1" dirty="0"/>
              <a:t>What is the Apprenticeship Levy?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4" y="1651380"/>
            <a:ext cx="7465326" cy="39250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Levy on UK employers will fund growth in the apprenticeship programme.  In parallel, employers will be given </a:t>
            </a:r>
            <a:r>
              <a:rPr lang="en-GB" sz="2000" b="1" dirty="0"/>
              <a:t>more influence over how apprenticeships are designed and paid for</a:t>
            </a:r>
            <a:r>
              <a:rPr lang="en-GB" sz="2000" dirty="0"/>
              <a:t>, so that they focus on the skills, knowledge and behaviours that are required of the workforce of the future.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The levy will come into effect on </a:t>
            </a:r>
            <a:r>
              <a:rPr lang="en-GB" sz="2000" b="1" dirty="0"/>
              <a:t>6 April 2017</a:t>
            </a:r>
            <a:r>
              <a:rPr lang="en-GB" sz="2000" dirty="0"/>
              <a:t>, at a rate of </a:t>
            </a:r>
            <a:r>
              <a:rPr lang="en-GB" sz="2000" b="1" dirty="0"/>
              <a:t>0.5%</a:t>
            </a:r>
            <a:r>
              <a:rPr lang="en-GB" sz="2000" dirty="0"/>
              <a:t> </a:t>
            </a:r>
            <a:r>
              <a:rPr lang="en-GB" sz="2000" b="1" dirty="0"/>
              <a:t>of pay bill</a:t>
            </a:r>
            <a:r>
              <a:rPr lang="en-GB" sz="2000" dirty="0"/>
              <a:t>, paid through PAYE.  It applies to all employers in </a:t>
            </a:r>
            <a:r>
              <a:rPr lang="en-GB" sz="2000" u="sng" dirty="0"/>
              <a:t>all sectors</a:t>
            </a:r>
            <a:r>
              <a:rPr lang="en-GB" sz="20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All</a:t>
            </a:r>
            <a:r>
              <a:rPr lang="en-GB" sz="2000" b="1" dirty="0"/>
              <a:t> </a:t>
            </a:r>
            <a:r>
              <a:rPr lang="en-GB" sz="2000" dirty="0"/>
              <a:t>employers have an </a:t>
            </a:r>
            <a:r>
              <a:rPr lang="en-GB" sz="2000" b="1" dirty="0"/>
              <a:t>allowance of £15,000</a:t>
            </a:r>
            <a:r>
              <a:rPr lang="en-GB" sz="2000" dirty="0"/>
              <a:t> to offset against their levy liability.  The levy allowance is </a:t>
            </a:r>
            <a:r>
              <a:rPr lang="en-GB" sz="2000" u="sng" dirty="0"/>
              <a:t>not a cash payment </a:t>
            </a:r>
            <a:r>
              <a:rPr lang="en-GB" sz="2000" dirty="0"/>
              <a:t>and cannot be used to purchase apprenticeship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Employers in England who pay the levy will be able to get out more than they pay in – government will top-up to their digital accounts</a:t>
            </a:r>
          </a:p>
        </p:txBody>
      </p:sp>
      <p:pic>
        <p:nvPicPr>
          <p:cNvPr id="4" name="Picture 2" descr="C:\Users\howarthj\AppData\Local\Microsoft\Windows\Temporary Internet Files\Content.Outlook\QEHCF66G\Levy Infographic (2).jpg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80" y="1416551"/>
            <a:ext cx="3597526" cy="28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20871" y="586621"/>
            <a:ext cx="794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How it will apply to businesses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796" y="1551077"/>
            <a:ext cx="5186150" cy="411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Levy Paying Employer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64319" y="1536789"/>
            <a:ext cx="5186152" cy="420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Non-Levy Paying Employer</a:t>
            </a:r>
          </a:p>
        </p:txBody>
      </p:sp>
      <p:sp>
        <p:nvSpPr>
          <p:cNvPr id="2" name="Rectangle 1"/>
          <p:cNvSpPr/>
          <p:nvPr/>
        </p:nvSpPr>
        <p:spPr>
          <a:xfrm>
            <a:off x="6264320" y="2032744"/>
            <a:ext cx="5186152" cy="20337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1600" kern="0" dirty="0"/>
              <a:t>Employer of </a:t>
            </a:r>
            <a:r>
              <a:rPr lang="en-GB" sz="1600" b="1" kern="0" dirty="0"/>
              <a:t>100 employees</a:t>
            </a:r>
            <a:r>
              <a:rPr lang="en-GB" sz="1600" kern="0" dirty="0"/>
              <a:t>, each with a gross salary of £20,000.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1600" kern="0" dirty="0"/>
              <a:t>Pay bill: 100 x £20,000 = </a:t>
            </a:r>
            <a:r>
              <a:rPr lang="en-GB" sz="1600" b="1" kern="0" dirty="0"/>
              <a:t>£2,000,000 </a:t>
            </a:r>
            <a:r>
              <a:rPr lang="en-GB" sz="1600" kern="0" dirty="0"/>
              <a:t>	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1600" kern="0" dirty="0"/>
              <a:t>Levy sum: 0.5% x £2,000,000 = </a:t>
            </a:r>
            <a:r>
              <a:rPr lang="en-GB" sz="1600" b="1" kern="0" dirty="0"/>
              <a:t>£10,000	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1600" kern="0" dirty="0"/>
              <a:t>Allowance: £10,000 - £15,000 = </a:t>
            </a:r>
            <a:r>
              <a:rPr lang="en-GB" sz="1600" b="1" kern="0" dirty="0"/>
              <a:t>£0 annual levy payment </a:t>
            </a:r>
            <a:r>
              <a:rPr lang="en-GB" sz="1600" b="1" kern="0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7796" y="2032744"/>
            <a:ext cx="5186150" cy="20337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Employer of </a:t>
            </a:r>
            <a:r>
              <a:rPr lang="en-GB" sz="1600" b="1" dirty="0"/>
              <a:t>250 employees</a:t>
            </a:r>
            <a:r>
              <a:rPr lang="en-GB" sz="1600" dirty="0"/>
              <a:t>, each with a gross salary of £20,000.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Pay bill: 250 x £20,000 = </a:t>
            </a:r>
            <a:r>
              <a:rPr lang="en-GB" sz="1600" b="1" dirty="0"/>
              <a:t>£5,000,000 </a:t>
            </a:r>
            <a:r>
              <a:rPr lang="en-GB" sz="16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Levy sum: 0.5% x £5,000,000 = </a:t>
            </a:r>
            <a:r>
              <a:rPr lang="en-GB" sz="1600" b="1" dirty="0"/>
              <a:t>£25,000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Allowance: £25,000 - £15,000 = </a:t>
            </a:r>
            <a:r>
              <a:rPr lang="en-GB" sz="1600" b="1" dirty="0"/>
              <a:t>£10,000 annual levy payment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627796" y="4141794"/>
            <a:ext cx="90621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You will calculate, report and pay your levy to HMRC, through the Pay as You Earn (PAYE) process alongside income tax and National Insurance.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Single employers with multiple PAYE schemes will only have one allowance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Connected employers -  Employers will share one allowance between employers which are in connected ownership or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You won’t be exempt from the apprenticeship levy if you already pay into an existing levy (I.E CITB levy)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1009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450" y="545911"/>
            <a:ext cx="8310349" cy="1185720"/>
          </a:xfrm>
        </p:spPr>
        <p:txBody>
          <a:bodyPr/>
          <a:lstStyle/>
          <a:p>
            <a:r>
              <a:rPr lang="en-GB" sz="4000" b="1" dirty="0"/>
              <a:t>Key updates following latest announcement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31631"/>
            <a:ext cx="10515600" cy="4047912"/>
          </a:xfrm>
        </p:spPr>
        <p:txBody>
          <a:bodyPr/>
          <a:lstStyle/>
          <a:p>
            <a:pPr lvl="0"/>
            <a:r>
              <a:rPr lang="en-GB" sz="2400" dirty="0"/>
              <a:t>Levy will go ahead from April 2017</a:t>
            </a:r>
          </a:p>
          <a:p>
            <a:pPr lvl="0"/>
            <a:r>
              <a:rPr lang="en-GB" sz="2400" dirty="0"/>
              <a:t>Start date for accessing the new funding system – 1st May 2017</a:t>
            </a:r>
          </a:p>
          <a:p>
            <a:pPr lvl="0"/>
            <a:r>
              <a:rPr lang="en-GB" sz="2400" dirty="0"/>
              <a:t>System applies to both Levy and non-levy paying employers</a:t>
            </a:r>
          </a:p>
          <a:p>
            <a:pPr lvl="0"/>
            <a:r>
              <a:rPr lang="en-GB" sz="2400" dirty="0"/>
              <a:t>Starts prior to 1</a:t>
            </a:r>
            <a:r>
              <a:rPr lang="en-GB" sz="2400" baseline="30000" dirty="0"/>
              <a:t>st</a:t>
            </a:r>
            <a:r>
              <a:rPr lang="en-GB" sz="2400" dirty="0"/>
              <a:t> May will be funded under </a:t>
            </a:r>
            <a:r>
              <a:rPr lang="en-GB" sz="2400" b="1" dirty="0"/>
              <a:t>current</a:t>
            </a:r>
            <a:r>
              <a:rPr lang="en-GB" sz="2400" dirty="0"/>
              <a:t> funding terms and conditions</a:t>
            </a:r>
          </a:p>
          <a:p>
            <a:pPr lvl="0"/>
            <a:r>
              <a:rPr lang="en-GB" sz="2400" dirty="0"/>
              <a:t>15 funding bands proposed, with the upper limit of these bands ranging from £1,500 to £27,000</a:t>
            </a:r>
          </a:p>
          <a:p>
            <a:r>
              <a:rPr lang="en-GB" sz="2400" dirty="0"/>
              <a:t>All existing and new apprenticeship frameworks and standards will be placed within one of these funding bands</a:t>
            </a:r>
          </a:p>
          <a:p>
            <a:pPr lvl="0"/>
            <a:r>
              <a:rPr lang="en-GB" sz="2400" dirty="0"/>
              <a:t>Co-investment is a requirement of the new system for non-levy paying employers or employers who have used up their levy it is proposed that employers co-invest 10% of the costs, with government paying the remaining 90%</a:t>
            </a:r>
          </a:p>
          <a:p>
            <a:endParaRPr lang="en-GB" sz="2400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27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336" y="655093"/>
            <a:ext cx="8228463" cy="832513"/>
          </a:xfrm>
        </p:spPr>
        <p:txBody>
          <a:bodyPr/>
          <a:lstStyle/>
          <a:p>
            <a:r>
              <a:rPr lang="en-GB" sz="4000" b="1" dirty="0"/>
              <a:t>Information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For small employers (less than 50 employees) it is proposed to waive the co-investment element if these employers take on a 16 to 18 year old apprentice</a:t>
            </a:r>
          </a:p>
          <a:p>
            <a:pPr lvl="0"/>
            <a:r>
              <a:rPr lang="en-GB" dirty="0"/>
              <a:t>English &amp; Maths Functional Skills funding will not require an employer contribution nor will it be taken from levy paying employer’s accounts it will continue to be paid directly to the provider</a:t>
            </a:r>
          </a:p>
          <a:p>
            <a:pPr lvl="0"/>
            <a:r>
              <a:rPr lang="en-GB" dirty="0"/>
              <a:t>Re-training – proposed that eligible learners will be able to undertake Apprenticeships at a lower level than their current education level ‘to acquire substantive new skills’</a:t>
            </a:r>
          </a:p>
        </p:txBody>
      </p:sp>
    </p:spTree>
    <p:extLst>
      <p:ext uri="{BB962C8B-B14F-4D97-AF65-F5344CB8AC3E}">
        <p14:creationId xmlns:p14="http://schemas.microsoft.com/office/powerpoint/2010/main" val="4103158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4927</TotalTime>
  <Words>1192</Words>
  <Application>Microsoft Office PowerPoint</Application>
  <PresentationFormat>Widescreen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Symbol</vt:lpstr>
      <vt:lpstr>Times New Roman</vt:lpstr>
      <vt:lpstr>Office Theme</vt:lpstr>
      <vt:lpstr>Custom Design</vt:lpstr>
      <vt:lpstr> Weston College – Apprenticeship Levy Solutions Service </vt:lpstr>
      <vt:lpstr>3,000,000 Growth in Apprenticeships - nationally</vt:lpstr>
      <vt:lpstr>Apprenticeship Reforms</vt:lpstr>
      <vt:lpstr>The main changes</vt:lpstr>
      <vt:lpstr>Funding Reform</vt:lpstr>
      <vt:lpstr>What is the Apprenticeship Levy?</vt:lpstr>
      <vt:lpstr>PowerPoint Presentation</vt:lpstr>
      <vt:lpstr>Key updates following latest announcement</vt:lpstr>
      <vt:lpstr>Information update</vt:lpstr>
      <vt:lpstr>PowerPoint Presentation</vt:lpstr>
      <vt:lpstr>PowerPoint Presentation</vt:lpstr>
      <vt:lpstr>PowerPoint Presentation</vt:lpstr>
      <vt:lpstr>PowerPoint Presentation</vt:lpstr>
      <vt:lpstr>Weston College Levy Solution Service</vt:lpstr>
      <vt:lpstr>How Apprenticeships can work for you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Nat Chartres</dc:creator>
  <cp:lastModifiedBy>Jill Mustard</cp:lastModifiedBy>
  <cp:revision>17</cp:revision>
  <dcterms:created xsi:type="dcterms:W3CDTF">2016-08-05T08:24:40Z</dcterms:created>
  <dcterms:modified xsi:type="dcterms:W3CDTF">2017-05-05T11:21:56Z</dcterms:modified>
</cp:coreProperties>
</file>